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56" r:id="rId3"/>
    <p:sldId id="257" r:id="rId5"/>
    <p:sldId id="270" r:id="rId6"/>
    <p:sldId id="271" r:id="rId7"/>
    <p:sldId id="272" r:id="rId8"/>
    <p:sldId id="273" r:id="rId9"/>
    <p:sldId id="274" r:id="rId10"/>
    <p:sldId id="275" r:id="rId11"/>
    <p:sldId id="322" r:id="rId12"/>
    <p:sldId id="323" r:id="rId13"/>
    <p:sldId id="324" r:id="rId14"/>
    <p:sldId id="309" r:id="rId15"/>
    <p:sldId id="310" r:id="rId16"/>
    <p:sldId id="311" r:id="rId17"/>
    <p:sldId id="312" r:id="rId18"/>
    <p:sldId id="313" r:id="rId19"/>
    <p:sldId id="314" r:id="rId20"/>
    <p:sldId id="327" r:id="rId21"/>
    <p:sldId id="328" r:id="rId22"/>
    <p:sldId id="329" r:id="rId23"/>
    <p:sldId id="330" r:id="rId24"/>
    <p:sldId id="333" r:id="rId25"/>
    <p:sldId id="331" r:id="rId26"/>
    <p:sldId id="332" r:id="rId27"/>
    <p:sldId id="338" r:id="rId28"/>
    <p:sldId id="339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</p:sldIdLst>
  <p:sldSz cx="1219263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/>
        </p14:section>
        <p14:section name="共同设计、表达自我、协同工作" id="{B9B51309-D148-4332-87C2-07BE32FBCA3B}">
          <p14:sldIdLst/>
        </p14:section>
        <p14:section name="了解详细信息" id="{2CC34DB2-6590-42C0-AD4B-A04C6060184E}">
          <p14:sldIdLst>
            <p14:sldId id="257"/>
            <p14:sldId id="270"/>
            <p14:sldId id="271"/>
            <p14:sldId id="272"/>
            <p14:sldId id="273"/>
            <p14:sldId id="274"/>
            <p14:sldId id="275"/>
            <p14:sldId id="322"/>
            <p14:sldId id="323"/>
            <p14:sldId id="324"/>
            <p14:sldId id="309"/>
            <p14:sldId id="310"/>
            <p14:sldId id="311"/>
            <p14:sldId id="313"/>
            <p14:sldId id="314"/>
            <p14:sldId id="327"/>
            <p14:sldId id="328"/>
            <p14:sldId id="329"/>
            <p14:sldId id="331"/>
            <p14:sldId id="332"/>
            <p14:sldId id="343"/>
            <p14:sldId id="345"/>
            <p14:sldId id="347"/>
            <p14:sldId id="348"/>
            <p14:sldId id="333"/>
            <p14:sldId id="344"/>
            <p14:sldId id="346"/>
            <p14:sldId id="342"/>
            <p14:sldId id="341"/>
            <p14:sldId id="339"/>
            <p14:sldId id="338"/>
            <p14:sldId id="330"/>
            <p14:sldId id="312"/>
            <p14:sldId id="25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B4A6"/>
    <a:srgbClr val="734F29"/>
    <a:srgbClr val="D24726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120" y="72"/>
      </p:cViewPr>
      <p:guideLst>
        <p:guide orient="horz" pos="21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1"/>
              <a:t>在幻灯片放映模式下，单击箭头转到 </a:t>
            </a:r>
            <a:r>
              <a:rPr lang="en-US" altLang="zh-CN" noProof="1"/>
              <a:t>PowerPoint </a:t>
            </a:r>
            <a:r>
              <a:rPr lang="zh-CN" altLang="en-US" noProof="1"/>
              <a:t>入门中心。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 DevOps</a:t>
            </a:r>
            <a:r>
              <a:rPr lang="zh-CN" altLang="en-US" noProof="1"/>
              <a:t>转型，要求</a:t>
            </a:r>
            <a:r>
              <a:rPr lang="en-US" altLang="zh-CN" noProof="1"/>
              <a:t>业务和开发对错误和效率降低有一定的容忍度</a:t>
            </a:r>
            <a:r>
              <a:rPr lang="zh-CN" altLang="en-US" noProof="1"/>
              <a:t>，不可能一次性做成，需要多方面配合；</a:t>
            </a:r>
            <a:endParaRPr lang="zh-CN" altLang="en-US" noProof="1"/>
          </a:p>
          <a:p>
            <a:r>
              <a:rPr lang="en-US" altLang="zh-CN" noProof="1"/>
              <a:t>2. DevOps</a:t>
            </a:r>
            <a:r>
              <a:rPr lang="zh-CN" altLang="en-US" noProof="1"/>
              <a:t>平台开发，也需要使用敏捷迭代模式，能够逐步看到效果。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流程，规范和平台，隐藏在可视化下面。</a:t>
            </a:r>
            <a:endParaRPr lang="zh-CN" altLang="en-US" noProof="1"/>
          </a:p>
          <a:p>
            <a:r>
              <a:rPr lang="zh-CN" altLang="en-US" noProof="1"/>
              <a:t>规范方面：如何指定规范，如何自动化监控规范执行，如何设置质量门禁都是需要考虑的方面。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看现状和找差距，可以参考能力成熟度模型，从多个维度去考察。</a:t>
            </a:r>
            <a:endParaRPr lang="zh-CN" altLang="en-US" noProof="1"/>
          </a:p>
          <a:p>
            <a:r>
              <a:rPr lang="zh-CN" altLang="en-US" noProof="1"/>
              <a:t>找差距：要从业务需求出发，解决核心的痛点问题。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对标成熟度模型的能力，找到差距</a:t>
            </a:r>
            <a:endParaRPr lang="zh-CN" altLang="en-US" dirty="0"/>
          </a:p>
          <a:p>
            <a:r>
              <a:rPr lang="zh-CN" altLang="en-US" dirty="0"/>
              <a:t>雷达图：黄色部分是目标，灰色部分是当前情况</a:t>
            </a:r>
            <a:endParaRPr lang="zh-CN" altLang="en-US" dirty="0"/>
          </a:p>
          <a:p>
            <a:r>
              <a:rPr lang="zh-CN" altLang="en-US" dirty="0"/>
              <a:t>饼图：问题点分布统计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科技工作台：研发门户，所有成员在科技工作台上展开工作，将各个平台的数据汇聚在一起；</a:t>
            </a:r>
            <a:endParaRPr lang="zh-CN" altLang="en-US" dirty="0"/>
          </a:p>
          <a:p>
            <a:r>
              <a:rPr lang="zh-CN" altLang="en-US" dirty="0"/>
              <a:t>各种平台：提供相关的能力，如配置管理能力，持续集成能力，自动测试能力</a:t>
            </a:r>
            <a:endParaRPr lang="zh-CN" altLang="en-US" dirty="0"/>
          </a:p>
          <a:p>
            <a:r>
              <a:rPr lang="zh-CN" altLang="en-US" dirty="0"/>
              <a:t>流水线：将各个平台的能力串接起来，冰河制品库对接。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在产品研发的各个阶段，都需要与之配套的流水线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注意：这个代码合规，是指代码违例增量，也就是不能比上一次差；</a:t>
            </a:r>
            <a:endParaRPr lang="zh-CN" altLang="en-US" dirty="0"/>
          </a:p>
          <a:p>
            <a:r>
              <a:rPr lang="zh-CN" altLang="en-US" dirty="0"/>
              <a:t>对单元测试的要求；</a:t>
            </a:r>
            <a:endParaRPr lang="zh-CN" altLang="en-US" dirty="0"/>
          </a:p>
          <a:p>
            <a:r>
              <a:rPr lang="zh-CN" altLang="en-US" dirty="0"/>
              <a:t>安全扫描去除所有致命和严重</a:t>
            </a:r>
            <a:r>
              <a:rPr lang="en-US" altLang="zh-CN" dirty="0"/>
              <a:t>bug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zh-CN" altLang="en-US" dirty="0"/>
              <a:t>自动化测试关注接口测试覆盖率。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制品库的管理：除了程序发布包以外，还有依赖包，组件，中间件等。</a:t>
            </a:r>
            <a:endParaRPr lang="zh-CN" altLang="en-US" dirty="0"/>
          </a:p>
          <a:p>
            <a:r>
              <a:rPr lang="zh-CN" altLang="en-US" dirty="0"/>
              <a:t>我们平时用到的，都是发布制品库，但开发制品库，测试制品库，缺乏有效的管理机制。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度量非常重要，是衡量</a:t>
            </a:r>
            <a:r>
              <a:rPr lang="en-US" altLang="zh-CN" dirty="0"/>
              <a:t>DevOps</a:t>
            </a:r>
            <a:r>
              <a:rPr lang="zh-CN" altLang="en-US" dirty="0"/>
              <a:t>是否取得成效的关键。</a:t>
            </a:r>
            <a:endParaRPr lang="zh-CN" altLang="en-US" dirty="0"/>
          </a:p>
          <a:p>
            <a:r>
              <a:rPr lang="zh-CN" altLang="en-US" dirty="0"/>
              <a:t>全景视图包括：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需求：需求吞吐能力，平局交付周期；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构建与持续集成：前一天构建次数，成功率，构建失败的修复情况，构建集成时长等；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测试过程质量：测试用例执行率，用例通过率，用例有效性，测试自动化率；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发布频率；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代码提交：提交行数，人均提交行数，平均圈复杂度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缺陷：千行代码不规律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红色部分：敏捷开发管理能力</a:t>
            </a:r>
            <a:endParaRPr lang="zh-CN" altLang="en-US" dirty="0"/>
          </a:p>
          <a:p>
            <a:r>
              <a:rPr lang="zh-CN" altLang="en-US" dirty="0"/>
              <a:t>橙色部分：持续交付</a:t>
            </a:r>
            <a:endParaRPr lang="zh-CN" altLang="en-US" dirty="0"/>
          </a:p>
          <a:p>
            <a:r>
              <a:rPr lang="zh-CN" altLang="en-US" dirty="0"/>
              <a:t>草绿色：技术运营</a:t>
            </a:r>
            <a:endParaRPr lang="zh-CN" altLang="en-US" dirty="0"/>
          </a:p>
          <a:p>
            <a:r>
              <a:rPr lang="zh-CN" altLang="en-US" dirty="0"/>
              <a:t>褐色：应用架构</a:t>
            </a:r>
            <a:endParaRPr lang="zh-CN" altLang="en-US" dirty="0"/>
          </a:p>
          <a:p>
            <a:r>
              <a:rPr lang="zh-CN" altLang="en-US" dirty="0"/>
              <a:t>深绿色：安全风险管理</a:t>
            </a:r>
            <a:endParaRPr lang="zh-CN" altLang="en-US" dirty="0"/>
          </a:p>
          <a:p>
            <a:r>
              <a:rPr lang="zh-CN" altLang="en-US" dirty="0"/>
              <a:t>蓝色：质量管理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黄色是已使用工具，橙色部分是准备引入的工具。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平台建设的正确姿势</a:t>
            </a:r>
            <a:endParaRPr lang="zh-CN" altLang="en-US" dirty="0"/>
          </a:p>
          <a:p>
            <a:r>
              <a:rPr lang="zh-CN" altLang="en-US" dirty="0"/>
              <a:t>• 分析短板，量身定制</a:t>
            </a:r>
            <a:endParaRPr lang="zh-CN" altLang="en-US" dirty="0"/>
          </a:p>
          <a:p>
            <a:r>
              <a:rPr lang="zh-CN" altLang="en-US" dirty="0"/>
              <a:t>   • 从业务需求出发，看清短板</a:t>
            </a:r>
            <a:endParaRPr lang="zh-CN" altLang="en-US" dirty="0"/>
          </a:p>
          <a:p>
            <a:r>
              <a:rPr lang="zh-CN" altLang="en-US" dirty="0"/>
              <a:t>   • 聚焦解决核心痛点、问题</a:t>
            </a:r>
            <a:endParaRPr lang="zh-CN" altLang="en-US" dirty="0"/>
          </a:p>
          <a:p>
            <a:r>
              <a:rPr lang="zh-CN" altLang="en-US" dirty="0"/>
              <a:t>   • 避免过度建设</a:t>
            </a:r>
            <a:endParaRPr lang="zh-CN" altLang="en-US" dirty="0"/>
          </a:p>
          <a:p>
            <a:r>
              <a:rPr lang="zh-CN" altLang="en-US" dirty="0"/>
              <a:t>• 业务导向、开发赋能</a:t>
            </a:r>
            <a:endParaRPr lang="zh-CN" altLang="en-US" dirty="0"/>
          </a:p>
          <a:p>
            <a:r>
              <a:rPr lang="zh-CN" altLang="en-US" dirty="0"/>
              <a:t>   • 业务思考和平台价值挖掘</a:t>
            </a:r>
            <a:endParaRPr lang="zh-CN" altLang="en-US" dirty="0"/>
          </a:p>
          <a:p>
            <a:r>
              <a:rPr lang="zh-CN" altLang="en-US" dirty="0"/>
              <a:t>   • 平台运营（开放、赋能、模块化）</a:t>
            </a:r>
            <a:endParaRPr lang="zh-CN" altLang="en-US" dirty="0"/>
          </a:p>
          <a:p>
            <a:r>
              <a:rPr lang="zh-CN" altLang="en-US" dirty="0"/>
              <a:t>   • 自动化、智能化</a:t>
            </a:r>
            <a:endParaRPr lang="zh-CN" altLang="en-US" dirty="0"/>
          </a:p>
          <a:p>
            <a:r>
              <a:rPr lang="zh-CN" altLang="en-US" dirty="0"/>
              <a:t>• 共建平台，持续改进</a:t>
            </a:r>
            <a:endParaRPr lang="zh-CN" altLang="en-US" dirty="0"/>
          </a:p>
          <a:p>
            <a:r>
              <a:rPr lang="zh-CN" altLang="en-US" dirty="0"/>
              <a:t>   • 边界共建</a:t>
            </a:r>
            <a:endParaRPr lang="zh-CN" altLang="en-US" dirty="0"/>
          </a:p>
          <a:p>
            <a:r>
              <a:rPr lang="zh-CN" altLang="en-US" dirty="0"/>
              <a:t>   • 聚焦平台化能力（整合、协同、共赢）</a:t>
            </a:r>
            <a:endParaRPr lang="zh-CN" altLang="en-US" dirty="0"/>
          </a:p>
          <a:p>
            <a:r>
              <a:rPr lang="zh-CN" altLang="en-US" dirty="0"/>
              <a:t>   • 度量反馈、持续改进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通过一个自动化运维系统产品的建设历程，讲述用</a:t>
            </a:r>
            <a:r>
              <a:rPr lang="en-US" altLang="zh-CN" dirty="0"/>
              <a:t>DevOps</a:t>
            </a:r>
            <a:r>
              <a:rPr lang="zh-CN" altLang="en-US" dirty="0"/>
              <a:t>进行产品研发的过程。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几个容易忽略的问题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。最需要解决的三个问题，产品最重要的三个功能；—— 相对比的：所有功能都是第一优先级。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。如何验证产品是否成功——考核哪些东西？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。门槛优势在哪里？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横轴：业务流程</a:t>
            </a:r>
            <a:endParaRPr lang="zh-CN" altLang="en-US" dirty="0"/>
          </a:p>
          <a:p>
            <a:r>
              <a:rPr lang="zh-CN" altLang="en-US" dirty="0"/>
              <a:t>纵轴：商业价值优先级（需要仔细度量）</a:t>
            </a:r>
            <a:endParaRPr lang="zh-CN" altLang="en-US" dirty="0"/>
          </a:p>
          <a:p>
            <a:r>
              <a:rPr lang="zh-CN" altLang="en-US" dirty="0"/>
              <a:t>分成发布</a:t>
            </a:r>
            <a:r>
              <a:rPr lang="en-US" altLang="zh-CN" dirty="0"/>
              <a:t>1 </a:t>
            </a:r>
            <a:r>
              <a:rPr lang="zh-CN" altLang="en-US" dirty="0"/>
              <a:t>—— 发布</a:t>
            </a:r>
            <a:r>
              <a:rPr lang="en-US" altLang="zh-CN" dirty="0"/>
              <a:t>N</a:t>
            </a:r>
            <a:r>
              <a:rPr lang="zh-CN" altLang="en-US" dirty="0"/>
              <a:t>几个阶段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1.Jira</a:t>
            </a:r>
            <a:r>
              <a:rPr lang="zh-CN" altLang="en-US" dirty="0"/>
              <a:t>用户故事自动从</a:t>
            </a:r>
            <a:r>
              <a:rPr lang="en-US" altLang="zh-CN" dirty="0"/>
              <a:t>GitLab</a:t>
            </a:r>
            <a:r>
              <a:rPr lang="zh-CN" altLang="en-US" dirty="0"/>
              <a:t>中拉出特性分支；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开发人员拉出</a:t>
            </a:r>
            <a:r>
              <a:rPr lang="en-US" altLang="zh-CN" dirty="0"/>
              <a:t>Feature</a:t>
            </a:r>
            <a:r>
              <a:rPr lang="zh-CN" altLang="en-US" dirty="0"/>
              <a:t>分支进行本地开发；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开发完成后，</a:t>
            </a:r>
            <a:r>
              <a:rPr lang="en-US" altLang="zh-CN" dirty="0"/>
              <a:t>push</a:t>
            </a:r>
            <a:r>
              <a:rPr lang="zh-CN" altLang="en-US" dirty="0"/>
              <a:t>到</a:t>
            </a:r>
            <a:r>
              <a:rPr lang="en-US" altLang="zh-CN" dirty="0"/>
              <a:t>GitLab</a:t>
            </a:r>
            <a:r>
              <a:rPr lang="zh-CN" altLang="en-US" dirty="0"/>
              <a:t>端，触发代码提交流水线（全自动）—— 每天至少一次；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代码提交流水线通过，提交</a:t>
            </a:r>
            <a:r>
              <a:rPr lang="en-US" altLang="zh-CN" dirty="0"/>
              <a:t>MR</a:t>
            </a:r>
            <a:r>
              <a:rPr lang="zh-CN" altLang="en-US" dirty="0"/>
              <a:t>（合并至主干请求），评审人员进行代码</a:t>
            </a:r>
            <a:r>
              <a:rPr lang="en-US" altLang="zh-CN" dirty="0"/>
              <a:t>Review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</a:t>
            </a:r>
            <a:r>
              <a:rPr lang="en-US" altLang="zh-CN" dirty="0"/>
              <a:t>Review</a:t>
            </a:r>
            <a:r>
              <a:rPr lang="zh-CN" altLang="en-US" dirty="0"/>
              <a:t>通过，自动合并至主干，触发集成测试流水线（半自动）；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从多个集成测试流水线中选取合适的制品，部署到预发布流水线；</a:t>
            </a:r>
            <a:endParaRPr lang="zh-CN" altLang="en-US" dirty="0"/>
          </a:p>
          <a:p>
            <a:r>
              <a:rPr lang="en-US" altLang="zh-CN" dirty="0"/>
              <a:t>7.</a:t>
            </a:r>
            <a:r>
              <a:rPr lang="zh-CN" altLang="en-US" dirty="0"/>
              <a:t>预发布流水线测试完成后，启动生产环境流水线，部署到生产环境。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右边第二排，是流水线各个阶段（代码提交，验收测试，预发布，生产环境）所使用的工具链，</a:t>
            </a:r>
            <a:endParaRPr lang="zh-CN" altLang="en-US" dirty="0"/>
          </a:p>
          <a:p>
            <a:r>
              <a:rPr lang="zh-CN" altLang="en-US" dirty="0"/>
              <a:t>右边第一排，是流水线各个阶段所使用的运行环境（测试环境，预发布环境，生产环境）。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蓝色部分是和</a:t>
            </a:r>
            <a:r>
              <a:rPr lang="en-US" altLang="zh-CN" dirty="0"/>
              <a:t>DevOps</a:t>
            </a:r>
            <a:r>
              <a:rPr lang="zh-CN" altLang="en-US" dirty="0"/>
              <a:t>度量指标对应的；</a:t>
            </a:r>
            <a:endParaRPr lang="zh-CN" altLang="en-US" dirty="0"/>
          </a:p>
          <a:p>
            <a:r>
              <a:rPr lang="zh-CN" altLang="en-US" dirty="0"/>
              <a:t>橙色部分是我们需要注意的点——平时关注得比较少。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针对产品的运维，需要考虑的几个因素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83" y="2061006"/>
            <a:ext cx="10516635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85" y="5110609"/>
            <a:ext cx="670625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6425" y="365125"/>
            <a:ext cx="1819743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84" y="365125"/>
            <a:ext cx="7735062" cy="5811838"/>
          </a:xfrm>
        </p:spPr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0"/>
            <a:ext cx="10750425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84" y="1825625"/>
            <a:ext cx="416816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84" y="2402238"/>
            <a:ext cx="4509159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931" y="2402237"/>
            <a:ext cx="5269943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0"/>
            <a:ext cx="1073890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1489075"/>
            <a:ext cx="5156708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933" y="2193927"/>
            <a:ext cx="515670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0273" y="1489075"/>
            <a:ext cx="5158295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0273" y="2193927"/>
            <a:ext cx="5158295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698" y="987427"/>
            <a:ext cx="6172808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698" y="987427"/>
            <a:ext cx="6172808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7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658" y="6356352"/>
            <a:ext cx="2895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995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smtClean="0">
                <a:ea typeface="Microsoft YaHei UI" panose="020B0503020204020204" pitchFamily="34" charset="-122"/>
              </a:rPr>
              <a:t>GOPS 2020 </a:t>
            </a:r>
            <a:r>
              <a:rPr lang="zh-CN" altLang="en-US" dirty="0" smtClean="0">
                <a:ea typeface="Microsoft YaHei UI" panose="020B0503020204020204" pitchFamily="34" charset="-122"/>
              </a:rPr>
              <a:t>全球运维大会分享</a:t>
            </a:r>
            <a:br>
              <a:rPr lang="zh-CN" altLang="en-US" dirty="0" smtClean="0">
                <a:ea typeface="Microsoft YaHei UI" panose="020B0503020204020204" pitchFamily="34" charset="-122"/>
              </a:rPr>
            </a:br>
            <a:r>
              <a:rPr lang="zh-CN" altLang="en-US" dirty="0" smtClean="0">
                <a:ea typeface="Microsoft YaHei UI" panose="020B0503020204020204" pitchFamily="34" charset="-122"/>
              </a:rPr>
              <a:t>	</a:t>
            </a:r>
            <a:r>
              <a:rPr lang="en-US" altLang="zh-CN" dirty="0" smtClean="0">
                <a:ea typeface="Microsoft YaHei UI" panose="020B0503020204020204" pitchFamily="34" charset="-122"/>
              </a:rPr>
              <a:t>							</a:t>
            </a:r>
            <a:r>
              <a:rPr lang="zh-CN" altLang="en-US" sz="4000" dirty="0" smtClean="0">
                <a:ea typeface="Microsoft YaHei UI" panose="020B0503020204020204" pitchFamily="34" charset="-122"/>
              </a:rPr>
              <a:t>——</a:t>
            </a:r>
            <a:r>
              <a:rPr lang="en-US" altLang="zh-CN" sz="4000" dirty="0" smtClean="0">
                <a:ea typeface="Microsoft YaHei UI" panose="020B0503020204020204" pitchFamily="34" charset="-122"/>
              </a:rPr>
              <a:t>DevOps</a:t>
            </a:r>
            <a:endParaRPr lang="en-US" altLang="zh-CN" sz="4000" dirty="0" smtClean="0">
              <a:ea typeface="Microsoft YaHei UI" panose="020B0503020204020204" pitchFamily="34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0808335" y="5977890"/>
            <a:ext cx="1067435" cy="879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  <a:defRPr lang="zh-CN" sz="2800" kern="1200">
                <a:solidFill>
                  <a:srgbClr val="D24726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 smtClean="0">
                <a:latin typeface="Microsoft YaHei UI" panose="020B0503020204020204" pitchFamily="34" charset="-122"/>
              </a:rPr>
              <a:t>齐上凯</a:t>
            </a:r>
            <a:endParaRPr lang="en-US" altLang="zh-CN" sz="1800" dirty="0" smtClean="0">
              <a:latin typeface="Microsoft YaHei UI" panose="020B0503020204020204" pitchFamily="34" charset="-122"/>
            </a:endParaRPr>
          </a:p>
          <a:p>
            <a:pPr algn="ctr"/>
            <a:r>
              <a:rPr lang="en-US" altLang="zh-CN" sz="1800" dirty="0" smtClean="0">
                <a:latin typeface="Microsoft YaHei UI" panose="020B0503020204020204" pitchFamily="34" charset="-122"/>
              </a:rPr>
              <a:t>2020.10</a:t>
            </a:r>
            <a:endParaRPr lang="zh-CN" altLang="en-US" sz="1800" dirty="0" smtClean="0">
              <a:latin typeface="Microsoft YaHei U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持续交付（工具选择）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325" y="6316345"/>
            <a:ext cx="1181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代码管理工具Gitlab、持续集成与流水线工具Jenkins和容器引擎Docker 是企业应用最普遍的三种持续交付工具。</a:t>
            </a:r>
            <a:endParaRPr lang="zh-CN" altLang="en-US"/>
          </a:p>
        </p:txBody>
      </p:sp>
      <p:pic>
        <p:nvPicPr>
          <p:cNvPr id="4" name="图片 3" descr="截屏2020-10-10 下午8.4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95730"/>
            <a:ext cx="8221345" cy="4441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20" y="1703070"/>
            <a:ext cx="7404100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企业对 DevOps 工具和技术的选择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1370" y="1496695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工具的自动化程度、易用性和安全性是企业选择 DevOps 工具的重要因素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1904365"/>
            <a:ext cx="9665335" cy="2120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0740" y="4085590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采用自研/对开源工具进行二次开发的 DevOps 平台类工具成为企业的首选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4479290"/>
            <a:ext cx="6310630" cy="233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noProof="1" smtClean="0">
                <a:ea typeface="Microsoft YaHei UI" panose="020B0503020204020204" pitchFamily="34" charset="-122"/>
              </a:rPr>
              <a:t>企业</a:t>
            </a:r>
            <a:r>
              <a:rPr lang="en-US" altLang="zh-CN" sz="4000" noProof="1" smtClean="0">
                <a:ea typeface="Microsoft YaHei UI" panose="020B0503020204020204" pitchFamily="34" charset="-122"/>
              </a:rPr>
              <a:t>DevOps</a:t>
            </a:r>
            <a:r>
              <a:rPr lang="zh-CN" altLang="en-US" sz="4000" noProof="1" smtClean="0">
                <a:ea typeface="Microsoft YaHei UI" panose="020B0503020204020204" pitchFamily="34" charset="-122"/>
              </a:rPr>
              <a:t>创业之旅</a:t>
            </a:r>
            <a:endParaRPr lang="zh-CN" altLang="en-US" sz="4000" noProof="1" smtClean="0"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28867" y="2402237"/>
            <a:ext cx="5859506" cy="2187226"/>
          </a:xfrm>
        </p:spPr>
        <p:txBody>
          <a:bodyPr rtlCol="0">
            <a:noAutofit/>
          </a:bodyPr>
          <a:lstStyle/>
          <a:p>
            <a:pPr rtl="0"/>
            <a:r>
              <a:rPr sz="2400" noProof="1" smtClean="0">
                <a:ea typeface="Microsoft YaHei UI" panose="020B0503020204020204" pitchFamily="34" charset="-122"/>
              </a:rPr>
              <a:t>企业实施DevOps的正确道路</a:t>
            </a:r>
            <a:endParaRPr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zh-CN" altLang="en-US" sz="2400" noProof="1" smtClean="0">
                <a:ea typeface="Microsoft YaHei UI" panose="020B0503020204020204" pitchFamily="34" charset="-122"/>
              </a:rPr>
              <a:t>端到端DevOps之路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r>
              <a:rPr lang="zh-CN" altLang="en-US" sz="2400" noProof="1" smtClean="0">
                <a:ea typeface="Microsoft YaHei UI" panose="020B0503020204020204" pitchFamily="34" charset="-122"/>
              </a:rPr>
              <a:t>网易研发效能平台创业之旅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ea typeface="Microsoft YaHei UI" panose="020B0503020204020204" pitchFamily="34" charset="-122"/>
              </a:rPr>
              <a:t>组织级DevOps转型总体指导原则和思路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1350645"/>
            <a:ext cx="8148320" cy="548068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176770" y="5749925"/>
            <a:ext cx="2785110" cy="9766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2630" y="2451735"/>
            <a:ext cx="1767840" cy="39560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dirty="0" smtClean="0">
                <a:ea typeface="Microsoft YaHei UI" panose="020B0503020204020204" pitchFamily="34" charset="-122"/>
              </a:rPr>
              <a:t>DevOps实施的四个要素</a:t>
            </a:r>
            <a:endParaRPr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390015"/>
            <a:ext cx="12192635" cy="532003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244975" y="2138680"/>
            <a:ext cx="1621790" cy="25787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DevOps实施的五个关键阶段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303655"/>
            <a:ext cx="9278620" cy="555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如何分析找差距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308735"/>
            <a:ext cx="10847070" cy="555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工具集成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1385570"/>
            <a:ext cx="12040235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实践中的绊脚石——分层流水线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1505585"/>
            <a:ext cx="10427335" cy="516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实践中的绊脚石——质量门禁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0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0" y="1592580"/>
            <a:ext cx="9017635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大纲</a:t>
            </a: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 </a:t>
            </a:r>
            <a:r>
              <a:rPr lang="en-US" altLang="zh-CN" sz="2400" dirty="0" smtClean="0">
                <a:sym typeface="+mn-ea"/>
              </a:rPr>
              <a:t>DevOps</a:t>
            </a:r>
            <a:r>
              <a:rPr lang="zh-CN" altLang="en-US" sz="2400" dirty="0" smtClean="0">
                <a:sym typeface="+mn-ea"/>
              </a:rPr>
              <a:t>现状调查报告分析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 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企业</a:t>
            </a:r>
            <a:r>
              <a:rPr lang="en-US" altLang="zh-CN" sz="2400" dirty="0" smtClean="0">
                <a:latin typeface="Microsoft YaHei UI" panose="020B0503020204020204" pitchFamily="34" charset="-122"/>
              </a:rPr>
              <a:t>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创业之旅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实践中的绊脚石——制品管理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410970"/>
            <a:ext cx="12192635" cy="5330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实践中的绊脚石——度量：研发全景视图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74140"/>
            <a:ext cx="10911840" cy="540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1649095"/>
            <a:ext cx="8681720" cy="4697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工具平台能力模型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7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95" y="2262505"/>
            <a:ext cx="12251690" cy="44176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315" y="1682115"/>
            <a:ext cx="10420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DevOps</a:t>
            </a:r>
            <a:r>
              <a:rPr lang="zh-CN" altLang="en-US" sz="2000">
                <a:latin typeface="微软雅黑" charset="0"/>
                <a:ea typeface="微软雅黑" charset="0"/>
              </a:rPr>
              <a:t>能力在产品研发过程中的分布情况：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ea typeface="Microsoft YaHei UI" panose="020B0503020204020204" pitchFamily="34" charset="-122"/>
                <a:sym typeface="+mn-ea"/>
              </a:rPr>
              <a:t>DevOps 工具平台建设框架-社区版</a:t>
            </a:r>
            <a:endParaRPr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4520" y="1463040"/>
            <a:ext cx="88023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 从无到有：独立工具（开源/商业）- 工具化</a:t>
            </a:r>
            <a:endParaRPr lang="zh-CN" altLang="en-US"/>
          </a:p>
          <a:p>
            <a:r>
              <a:rPr lang="zh-CN" altLang="en-US"/>
              <a:t>• 从繁到简：半自研+封装工具（开源/商业）- 平台化</a:t>
            </a:r>
            <a:endParaRPr lang="zh-CN" altLang="en-US"/>
          </a:p>
          <a:p>
            <a:r>
              <a:rPr lang="zh-CN" altLang="en-US"/>
              <a:t>• 从小到大：自研平台+整合工具（开源/商业/自研）- 生态化</a:t>
            </a:r>
            <a:endParaRPr lang="zh-CN" altLang="en-US"/>
          </a:p>
        </p:txBody>
      </p:sp>
      <p:pic>
        <p:nvPicPr>
          <p:cNvPr id="6" name="图片 5" descr="截屏2020-10-13 下午4.37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2682240"/>
            <a:ext cx="12103100" cy="351409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33120" y="3900170"/>
            <a:ext cx="2154555" cy="29273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987675" y="3612515"/>
            <a:ext cx="779145" cy="28765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241165" y="3900170"/>
            <a:ext cx="431800" cy="2921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534150" y="3926205"/>
            <a:ext cx="567055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763895" y="4899660"/>
            <a:ext cx="431800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766820" y="3613150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672965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085080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972810" y="3612515"/>
            <a:ext cx="56197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750175" y="3639185"/>
            <a:ext cx="417830" cy="25971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84575" y="5366385"/>
            <a:ext cx="2179320" cy="2844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mtClean="0">
                <a:ea typeface="Microsoft YaHei UI" panose="020B0503020204020204" pitchFamily="34" charset="-122"/>
                <a:sym typeface="+mn-ea"/>
              </a:rPr>
              <a:t>端到端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之路 —— 一个产品经历的历程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399540"/>
            <a:ext cx="10534650" cy="534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商业创新-精益画布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" y="1414145"/>
            <a:ext cx="11598275" cy="532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产品设计：用户故事地图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11605"/>
            <a:ext cx="11353165" cy="510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敏捷开发：内建质量之代码扫描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634490"/>
            <a:ext cx="8992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我们如何做代码自动化扫描的过程管理：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</a:rPr>
              <a:t>粗暴性：拿一个阿里的</a:t>
            </a:r>
            <a:r>
              <a:rPr lang="en-US" altLang="zh-CN">
                <a:latin typeface="微软雅黑" charset="0"/>
                <a:ea typeface="微软雅黑" charset="0"/>
              </a:rPr>
              <a:t>Java</a:t>
            </a:r>
            <a:r>
              <a:rPr lang="zh-CN" altLang="en-US">
                <a:latin typeface="微软雅黑" charset="0"/>
                <a:ea typeface="微软雅黑" charset="0"/>
              </a:rPr>
              <a:t>规范，扫描不通过就不给提测</a:t>
            </a:r>
            <a:r>
              <a:rPr lang="en-US" altLang="zh-CN">
                <a:latin typeface="微软雅黑" charset="0"/>
                <a:ea typeface="微软雅黑" charset="0"/>
              </a:rPr>
              <a:t>/</a:t>
            </a:r>
            <a:r>
              <a:rPr lang="zh-CN" altLang="en-US">
                <a:latin typeface="微软雅黑" charset="0"/>
                <a:ea typeface="微软雅黑" charset="0"/>
              </a:rPr>
              <a:t>不给发布。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2371090"/>
            <a:ext cx="9852660" cy="4210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6590" y="5913755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 Bold" panose="020B0604020202090204" charset="0"/>
              </a:rPr>
              <a:t>（两页纸）</a:t>
            </a:r>
            <a:endParaRPr lang="zh-CN" altLang="en-US" b="1">
              <a:solidFill>
                <a:srgbClr val="FF0000"/>
              </a:solidFill>
              <a:latin typeface="Arial Bold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Code Review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525" y="1495425"/>
            <a:ext cx="3818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没时间做</a:t>
            </a:r>
            <a:r>
              <a:rPr lang="en-US" altLang="zh-CN" sz="2000">
                <a:latin typeface="微软雅黑" charset="0"/>
                <a:ea typeface="微软雅黑" charset="0"/>
              </a:rPr>
              <a:t>Code Review</a:t>
            </a:r>
            <a:r>
              <a:rPr lang="zh-CN" altLang="en-US" sz="2000">
                <a:latin typeface="微软雅黑" charset="0"/>
                <a:ea typeface="微软雅黑" charset="0"/>
              </a:rPr>
              <a:t>怎么办？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02790"/>
            <a:ext cx="11664950" cy="2167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745" y="4578985"/>
            <a:ext cx="38182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>
                <a:latin typeface="微软雅黑" charset="0"/>
                <a:ea typeface="微软雅黑" charset="0"/>
              </a:rPr>
              <a:t>要点：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随机抽开发讲解代码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需求是什么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对需求的分析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设计思路及技术路线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代码讲解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DevOps</a:t>
            </a:r>
            <a:r>
              <a:rPr lang="zh-CN" altLang="en-US" sz="4000" dirty="0" smtClean="0"/>
              <a:t>现状调查报告分析</a:t>
            </a:r>
            <a:br>
              <a:rPr lang="en-US" altLang="zh-CN" sz="4000" dirty="0" smtClean="0"/>
            </a:b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pPr marL="457200" indent="-457200"/>
            <a:r>
              <a:rPr lang="en-US" altLang="zh-CN" sz="2400" dirty="0" smtClean="0">
                <a:latin typeface="Microsoft YaHei UI" panose="020B0503020204020204" pitchFamily="34" charset="-122"/>
              </a:rPr>
              <a:t>1.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需求开发管理</a:t>
            </a:r>
            <a:endParaRPr lang="en-US" altLang="zh-CN" sz="2400" dirty="0" smtClean="0">
              <a:latin typeface="Microsoft YaHei UI" panose="020B0503020204020204" pitchFamily="34" charset="-122"/>
            </a:endParaRPr>
          </a:p>
          <a:p>
            <a:pPr marL="457200" indent="-457200"/>
            <a:r>
              <a:rPr lang="en-US" altLang="zh-CN" sz="2400" dirty="0" smtClean="0"/>
              <a:t>2.</a:t>
            </a:r>
            <a:r>
              <a:rPr lang="zh-CN" altLang="en-US" sz="2400" dirty="0" smtClean="0"/>
              <a:t>敏捷开发管理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3.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持续交付的现状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4. 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工具的考虑因素及选择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发布MVP版本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5" name="图片 4" descr="截屏2020-10-14 下午8.36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0" y="1374775"/>
            <a:ext cx="6371590" cy="537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工具链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1454150"/>
            <a:ext cx="10020300" cy="510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31755" y="1489710"/>
            <a:ext cx="179197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微软雅黑" charset="0"/>
                <a:ea typeface="微软雅黑" charset="0"/>
              </a:rPr>
              <a:t>需求及项目管理：</a:t>
            </a: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</a:rPr>
              <a:t>CODING</a:t>
            </a:r>
            <a:endParaRPr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代码管理：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GitLab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CI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Jenkins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测试：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开发负责单元测试和接口测试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部署及发布：SaltStack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制品库：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Nenxs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开源流水线工具交互图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" y="1349375"/>
            <a:ext cx="9632950" cy="550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持续交付：研发能力度量指标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775" y="1345565"/>
            <a:ext cx="7590155" cy="551243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516245" y="215582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672590" y="2155825"/>
            <a:ext cx="3063240" cy="3841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72590" y="6031230"/>
            <a:ext cx="1091565" cy="32893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57550" y="570230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72590" y="420497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467985" y="5702300"/>
            <a:ext cx="3111500" cy="65722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6245" y="392874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持续运维：应用监控的几个方面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06625"/>
            <a:ext cx="12192635" cy="288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ea typeface="Microsoft YaHei UI" panose="020B0503020204020204" pitchFamily="34" charset="-122"/>
              </a:rPr>
              <a:t>DevOps</a:t>
            </a:r>
            <a:r>
              <a:rPr lang="zh-CN" altLang="en-US" dirty="0">
                <a:ea typeface="Microsoft YaHei UI" panose="020B0503020204020204" pitchFamily="34" charset="-122"/>
              </a:rPr>
              <a:t>成熟度逐步向全面级发展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1339850"/>
            <a:ext cx="7454265" cy="3423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621405"/>
            <a:ext cx="7147560" cy="321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敏捷开发管理 —— 需求管理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3" name="图片 2" descr="截屏2020-10-10 下午7.54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381760"/>
            <a:ext cx="6401435" cy="39350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2870" y="5640705"/>
            <a:ext cx="6401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实施</a:t>
            </a:r>
            <a:r>
              <a:rPr lang="en-US" altLang="zh-CN">
                <a:latin typeface="微软雅黑" charset="0"/>
                <a:ea typeface="微软雅黑" charset="0"/>
              </a:rPr>
              <a:t>DevOps</a:t>
            </a:r>
            <a:r>
              <a:rPr lang="zh-CN" altLang="en-US">
                <a:latin typeface="微软雅黑" charset="0"/>
                <a:ea typeface="微软雅黑" charset="0"/>
              </a:rPr>
              <a:t>企业中，超过</a:t>
            </a:r>
            <a:r>
              <a:rPr lang="en-US" altLang="zh-CN">
                <a:latin typeface="微软雅黑" charset="0"/>
                <a:ea typeface="微软雅黑" charset="0"/>
              </a:rPr>
              <a:t>5</a:t>
            </a:r>
            <a:r>
              <a:rPr lang="zh-CN" altLang="en-US">
                <a:latin typeface="微软雅黑" charset="0"/>
                <a:ea typeface="微软雅黑" charset="0"/>
              </a:rPr>
              <a:t>成在一定范围内实践敏捷开发，处于优化阶段。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02450" y="5640705"/>
            <a:ext cx="5039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近七成企业在项目初期收集高层次需求，在项目过程中逐渐细化、调整需求，以便灵活响应需求变化。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95" y="1343660"/>
            <a:ext cx="4166235" cy="417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  <a:sym typeface="+mn-ea"/>
              </a:rPr>
              <a:t>敏捷开发管理 —— 工程实践及工具</a:t>
            </a:r>
            <a:endParaRPr lang="zh-CN" altLang="en-US" dirty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325" y="6073775"/>
            <a:ext cx="5976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持续集成、持续部署、单元测试、自动构建和持续发布是企业应用最为广 泛的敏捷工程实践。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550035"/>
            <a:ext cx="5655945" cy="436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17005" y="6073775"/>
            <a:ext cx="4733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项目和需求管理工具，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44.94%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采用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JIRA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；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协作工具：超过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成采用微信和钉钉。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 descr="截屏2020-10-10 下午8.11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1638935"/>
            <a:ext cx="6029960" cy="4213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</a:t>
            </a:r>
            <a:r>
              <a:rPr lang="en-US" altLang="zh-CN" dirty="0">
                <a:ea typeface="Microsoft YaHei UI" panose="020B0503020204020204" pitchFamily="34" charset="-122"/>
              </a:rPr>
              <a:t>CI</a:t>
            </a:r>
            <a:r>
              <a:rPr lang="zh-CN" altLang="en-US" dirty="0">
                <a:ea typeface="Microsoft YaHei UI" panose="020B0503020204020204" pitchFamily="34" charset="-122"/>
              </a:rPr>
              <a:t>和集成频率）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155" y="6219825"/>
            <a:ext cx="469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超五成企业有专门的团队维护持续集成系统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" y="1494790"/>
            <a:ext cx="5830570" cy="4620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4225" y="6219825"/>
            <a:ext cx="6257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超半数企业集成频率达到每天至少一次，</a:t>
            </a:r>
            <a:r>
              <a:rPr lang="zh-CN" altLang="en-US">
                <a:solidFill>
                  <a:srgbClr val="FF0000"/>
                </a:solidFill>
              </a:rPr>
              <a:t>较去年增长近一成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15" y="2061845"/>
            <a:ext cx="5502910" cy="40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持续交付（集成问题修复及测试左移）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集成问题普遍在一天内修复完成，标志着企业对软件质量重视程度明显提升。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2178050"/>
            <a:ext cx="5908675" cy="3273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7335" y="5714365"/>
            <a:ext cx="5257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 26.89%的企业中，测试在代码全部开发完成后才介入，并以手工测试为主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35" y="1383030"/>
            <a:ext cx="42164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持续交付（变更前置时间和部署频率）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超九成的企业变更前置时间（从代码被提交到成功运行在生产环境所需时间）不超过 1 个月。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7335" y="5714365"/>
            <a:ext cx="5257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超九成的企业部署频率为 1 个月以内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847850"/>
            <a:ext cx="6125845" cy="3616325"/>
          </a:xfrm>
          <a:prstGeom prst="rect">
            <a:avLst/>
          </a:prstGeom>
        </p:spPr>
      </p:pic>
      <p:pic>
        <p:nvPicPr>
          <p:cNvPr id="10" name="图片 9" descr="截屏2020-10-10 下午8.41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35" y="1847850"/>
            <a:ext cx="5528310" cy="3611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1420</Words>
  <Application>WPS 演示</Application>
  <PresentationFormat>宽屏</PresentationFormat>
  <Paragraphs>170</Paragraphs>
  <Slides>34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Arial</vt:lpstr>
      <vt:lpstr>方正书宋_GBK</vt:lpstr>
      <vt:lpstr>Wingdings</vt:lpstr>
      <vt:lpstr>Microsoft YaHei UI</vt:lpstr>
      <vt:lpstr>苹方-简</vt:lpstr>
      <vt:lpstr>微软雅黑</vt:lpstr>
      <vt:lpstr>微软雅黑</vt:lpstr>
      <vt:lpstr>汉仪旗黑</vt:lpstr>
      <vt:lpstr>宋体</vt:lpstr>
      <vt:lpstr>Arial Unicode MS</vt:lpstr>
      <vt:lpstr>汉仪书宋二KW</vt:lpstr>
      <vt:lpstr>Segoe UI Light</vt:lpstr>
      <vt:lpstr>Segoe UI</vt:lpstr>
      <vt:lpstr>Arial Bold</vt:lpstr>
      <vt:lpstr>欢迎文档</vt:lpstr>
      <vt:lpstr>GOPS 2020 全球运维大会分享 								——DevOps</vt:lpstr>
      <vt:lpstr>大纲</vt:lpstr>
      <vt:lpstr>DevOps现状调查报告分析 </vt:lpstr>
      <vt:lpstr>DevOps成熟度逐步向全面级发展</vt:lpstr>
      <vt:lpstr>敏捷开发管理 —— 需求管理</vt:lpstr>
      <vt:lpstr>敏捷开发管理 —— 工程实践及工具</vt:lpstr>
      <vt:lpstr>持续交付（CI和集成频率）</vt:lpstr>
      <vt:lpstr>持续交付（集成问题修复及测试左移）</vt:lpstr>
      <vt:lpstr>持续交付（变更前置时间和部署频率）</vt:lpstr>
      <vt:lpstr>持续交付（工具选择）</vt:lpstr>
      <vt:lpstr>企业对 DevOps 工具和技术的选择</vt:lpstr>
      <vt:lpstr>企业DevOps创业之旅</vt:lpstr>
      <vt:lpstr>组织级DevOps转型总体指导原则和思路</vt:lpstr>
      <vt:lpstr>DevOps实施的四个要素</vt:lpstr>
      <vt:lpstr>DevOps实施的五个关键阶段</vt:lpstr>
      <vt:lpstr>如何分析找差距</vt:lpstr>
      <vt:lpstr>实践中的绊脚石——DevOps工具集成</vt:lpstr>
      <vt:lpstr>实践中的绊脚石——分层流水线</vt:lpstr>
      <vt:lpstr>实践中的绊脚石——质量门禁</vt:lpstr>
      <vt:lpstr>实践中的绊脚石——制品管理</vt:lpstr>
      <vt:lpstr>实践中的绊脚石——度量：研发全景视图</vt:lpstr>
      <vt:lpstr>实践中的绊脚石——DevOps度量指标</vt:lpstr>
      <vt:lpstr>DevOps工具平台能力模型</vt:lpstr>
      <vt:lpstr>DevOps 工具平台建设框架-社区版</vt:lpstr>
      <vt:lpstr>DevOps 工具平台建设框架-社区版</vt:lpstr>
      <vt:lpstr>端到端DevOps之路 —— 一个产品经历的历程</vt:lpstr>
      <vt:lpstr>商业创新-精益画布</vt:lpstr>
      <vt:lpstr>产品设计：用户故事地图</vt:lpstr>
      <vt:lpstr>敏捷开发：内建质量之代码扫描</vt:lpstr>
      <vt:lpstr>敏捷开发：Code Review</vt:lpstr>
      <vt:lpstr>敏捷开发：发布MVP版本</vt:lpstr>
      <vt:lpstr>持续交付：DevOps 工具链</vt:lpstr>
      <vt:lpstr>持续交付：DevOps 开源流水线工具交互图</vt:lpstr>
      <vt:lpstr>持续交付：研发能力度量指标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互联网产品的API测试分享</dc:title>
  <dc:creator>AutoBVT</dc:creator>
  <cp:lastModifiedBy>qishangkai</cp:lastModifiedBy>
  <cp:revision>39</cp:revision>
  <dcterms:created xsi:type="dcterms:W3CDTF">2020-10-14T13:23:56Z</dcterms:created>
  <dcterms:modified xsi:type="dcterms:W3CDTF">2020-10-14T13:23:56Z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KSOProductBuildVer">
    <vt:lpwstr>2052-2.7.1.4479</vt:lpwstr>
  </property>
</Properties>
</file>